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8" r:id="rId2"/>
    <p:sldId id="279" r:id="rId3"/>
    <p:sldId id="280" r:id="rId4"/>
    <p:sldId id="281" r:id="rId5"/>
    <p:sldId id="282" r:id="rId6"/>
    <p:sldId id="270" r:id="rId7"/>
    <p:sldId id="283" r:id="rId8"/>
    <p:sldId id="287" r:id="rId9"/>
    <p:sldId id="288" r:id="rId10"/>
    <p:sldId id="277" r:id="rId11"/>
    <p:sldId id="27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B8A57-A86B-469E-ABF1-2FEF1F18B1C0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A4E55-B21A-4262-8376-CA4F0FA31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B8A57-A86B-469E-ABF1-2FEF1F18B1C0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A4E55-B21A-4262-8376-CA4F0FA31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B8A57-A86B-469E-ABF1-2FEF1F18B1C0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A4E55-B21A-4262-8376-CA4F0FA31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B8A57-A86B-469E-ABF1-2FEF1F18B1C0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A4E55-B21A-4262-8376-CA4F0FA31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B8A57-A86B-469E-ABF1-2FEF1F18B1C0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A4E55-B21A-4262-8376-CA4F0FA31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B8A57-A86B-469E-ABF1-2FEF1F18B1C0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A4E55-B21A-4262-8376-CA4F0FA31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B8A57-A86B-469E-ABF1-2FEF1F18B1C0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A4E55-B21A-4262-8376-CA4F0FA31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B8A57-A86B-469E-ABF1-2FEF1F18B1C0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A4E55-B21A-4262-8376-CA4F0FA31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B8A57-A86B-469E-ABF1-2FEF1F18B1C0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A4E55-B21A-4262-8376-CA4F0FA31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B8A57-A86B-469E-ABF1-2FEF1F18B1C0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A4E55-B21A-4262-8376-CA4F0FA31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B8A57-A86B-469E-ABF1-2FEF1F18B1C0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32A4E55-B21A-4262-8376-CA4F0FA31D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5FB8A57-A86B-469E-ABF1-2FEF1F18B1C0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32A4E55-B21A-4262-8376-CA4F0FA31DA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theislandbann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355766"/>
            <a:ext cx="9144000" cy="55022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95400" y="685800"/>
            <a:ext cx="632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smtClean="0">
                <a:latin typeface="Berlin Sans FB Demi" pitchFamily="34" charset="0"/>
              </a:rPr>
              <a:t>Sneak Peek </a:t>
            </a:r>
            <a:r>
              <a:rPr lang="en-US" sz="2800" dirty="0" smtClean="0">
                <a:latin typeface="Berlin Sans FB Demi" pitchFamily="34" charset="0"/>
              </a:rPr>
              <a:t>for Teachers</a:t>
            </a:r>
            <a:endParaRPr lang="en-US" sz="2800" dirty="0">
              <a:latin typeface="Berlin Sans FB Demi" pitchFamily="34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1600200"/>
            <a:ext cx="89154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800" dirty="0" smtClean="0"/>
              <a:t>The “Teacher View” of Study Island has not changed.</a:t>
            </a:r>
          </a:p>
          <a:p>
            <a:pPr>
              <a:buClr>
                <a:schemeClr val="accent6">
                  <a:lumMod val="75000"/>
                </a:schemeClr>
              </a:buClr>
            </a:pPr>
            <a:endParaRPr lang="en-US" sz="2800" dirty="0" smtClean="0"/>
          </a:p>
          <a:p>
            <a:pPr>
              <a:buClr>
                <a:schemeClr val="accent6">
                  <a:lumMod val="75000"/>
                </a:schemeClr>
              </a:buClr>
            </a:pPr>
            <a:endParaRPr lang="en-US" sz="2800" dirty="0" smtClean="0"/>
          </a:p>
          <a:p>
            <a:pPr>
              <a:buClr>
                <a:schemeClr val="accent6">
                  <a:lumMod val="75000"/>
                </a:schemeClr>
              </a:buClr>
            </a:pPr>
            <a:endParaRPr lang="en-US" sz="2800" dirty="0" smtClean="0"/>
          </a:p>
          <a:p>
            <a:pPr>
              <a:buClr>
                <a:schemeClr val="accent6">
                  <a:lumMod val="75000"/>
                </a:schemeClr>
              </a:buClr>
            </a:pP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 smtClean="0"/>
          </a:p>
          <a:p>
            <a:pPr>
              <a:buClr>
                <a:schemeClr val="accent6">
                  <a:lumMod val="75000"/>
                </a:schemeClr>
              </a:buClr>
            </a:pPr>
            <a:endParaRPr lang="en-US" sz="2800" dirty="0" smtClean="0"/>
          </a:p>
          <a:p>
            <a:pPr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2800" dirty="0" smtClean="0"/>
              <a:t>Only  the “Student View” has changed at this time.</a:t>
            </a:r>
            <a:endParaRPr lang="en-US" sz="2800" dirty="0"/>
          </a:p>
        </p:txBody>
      </p:sp>
      <p:pic>
        <p:nvPicPr>
          <p:cNvPr id="5" name="Picture 4" descr="studyisland_logo_vert_cmyk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33800" y="2438400"/>
            <a:ext cx="1371600" cy="1635633"/>
          </a:xfrm>
          <a:prstGeom prst="rect">
            <a:avLst/>
          </a:prstGeom>
          <a:ln>
            <a:solidFill>
              <a:srgbClr val="0066FF"/>
            </a:solidFill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57200" y="685800"/>
            <a:ext cx="8229600" cy="1143000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r>
              <a:rPr lang="en-US" sz="5000" u="sng" dirty="0" smtClean="0">
                <a:latin typeface="+mj-lt"/>
                <a:ea typeface="+mj-ea"/>
                <a:cs typeface="+mj-cs"/>
              </a:rPr>
              <a:t>NOTE:</a:t>
            </a:r>
            <a:endParaRPr lang="en-US" sz="5000" u="sng" dirty="0"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956" y="5410200"/>
            <a:ext cx="9067800" cy="1024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935163"/>
            <a:ext cx="8229600" cy="454183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</a:rPr>
              <a:t>Study Island Support is here to help!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 pitchFamily="18" charset="2"/>
              <a:buNone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33600" y="2971800"/>
            <a:ext cx="4419600" cy="76944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4400" dirty="0" smtClean="0">
                <a:latin typeface="Cambria" pitchFamily="18" charset="0"/>
              </a:rPr>
              <a:t>800.419.3191 </a:t>
            </a:r>
            <a:r>
              <a:rPr lang="en-US" sz="3200" dirty="0" smtClean="0">
                <a:latin typeface="Cambria" pitchFamily="18" charset="0"/>
              </a:rPr>
              <a:t> </a:t>
            </a:r>
            <a:endParaRPr lang="en-US" sz="3200" dirty="0"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9200" y="4648200"/>
            <a:ext cx="6858000" cy="76993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4400" dirty="0">
                <a:latin typeface="Cambria" pitchFamily="18" charset="0"/>
              </a:rPr>
              <a:t>Support@StudyIsland.com</a:t>
            </a: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2667000"/>
            <a:ext cx="1285875" cy="1550988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57200" y="685800"/>
            <a:ext cx="8229600" cy="1143000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r>
              <a:rPr lang="en-US" sz="5000" u="sng" dirty="0" smtClean="0">
                <a:latin typeface="+mj-lt"/>
                <a:ea typeface="+mj-ea"/>
                <a:cs typeface="+mj-cs"/>
              </a:rPr>
              <a:t>What if I forget all of this?</a:t>
            </a:r>
            <a:endParaRPr lang="en-US" sz="5000" u="sng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Content Placeholder 2"/>
          <p:cNvSpPr>
            <a:spLocks noGrp="1"/>
          </p:cNvSpPr>
          <p:nvPr>
            <p:ph idx="1"/>
          </p:nvPr>
        </p:nvSpPr>
        <p:spPr>
          <a:xfrm>
            <a:off x="381000" y="868362"/>
            <a:ext cx="8458200" cy="4389438"/>
          </a:xfrm>
        </p:spPr>
        <p:txBody>
          <a:bodyPr>
            <a:normAutofit fontScale="85000" lnSpcReduction="20000"/>
          </a:bodyPr>
          <a:lstStyle/>
          <a:p>
            <a:pPr>
              <a:buNone/>
              <a:defRPr/>
            </a:pPr>
            <a:r>
              <a:rPr lang="en-US" sz="3300" dirty="0" smtClean="0">
                <a:latin typeface="+mj-lt"/>
              </a:rPr>
              <a:t>Study Island recently enhanced the student view with a more mature interface. (9</a:t>
            </a:r>
            <a:r>
              <a:rPr lang="en-US" sz="3300" baseline="30000" dirty="0" smtClean="0">
                <a:latin typeface="+mj-lt"/>
              </a:rPr>
              <a:t>th</a:t>
            </a:r>
            <a:r>
              <a:rPr lang="en-US" sz="3300" dirty="0" smtClean="0">
                <a:latin typeface="+mj-lt"/>
              </a:rPr>
              <a:t>-12</a:t>
            </a:r>
            <a:r>
              <a:rPr lang="en-US" sz="3300" baseline="30000" dirty="0" smtClean="0">
                <a:latin typeface="+mj-lt"/>
              </a:rPr>
              <a:t>th</a:t>
            </a:r>
            <a:r>
              <a:rPr lang="en-US" sz="3300" dirty="0" smtClean="0">
                <a:latin typeface="+mj-lt"/>
              </a:rPr>
              <a:t> grade students ONLY</a:t>
            </a:r>
            <a:r>
              <a:rPr lang="en-US" dirty="0" smtClean="0">
                <a:latin typeface="+mj-lt"/>
              </a:rPr>
              <a:t>)</a:t>
            </a:r>
            <a:br>
              <a:rPr lang="en-US" dirty="0" smtClean="0">
                <a:latin typeface="+mj-lt"/>
              </a:rPr>
            </a:br>
            <a:r>
              <a:rPr lang="en-US" dirty="0" smtClean="0">
                <a:latin typeface="+mj-lt"/>
              </a:rPr>
              <a:t/>
            </a:r>
            <a:br>
              <a:rPr lang="en-US" dirty="0" smtClean="0">
                <a:latin typeface="+mj-lt"/>
              </a:rPr>
            </a:br>
            <a:r>
              <a:rPr lang="en-US" dirty="0" smtClean="0">
                <a:latin typeface="+mj-lt"/>
              </a:rPr>
              <a:t/>
            </a:r>
            <a:br>
              <a:rPr lang="en-US" dirty="0" smtClean="0">
                <a:latin typeface="+mj-lt"/>
              </a:rPr>
            </a:br>
            <a:r>
              <a:rPr lang="en-US" dirty="0" smtClean="0">
                <a:latin typeface="+mj-lt"/>
              </a:rPr>
              <a:t/>
            </a:r>
            <a:br>
              <a:rPr lang="en-US" dirty="0" smtClean="0">
                <a:latin typeface="+mj-lt"/>
              </a:rPr>
            </a:br>
            <a:r>
              <a:rPr lang="en-US" dirty="0" smtClean="0">
                <a:latin typeface="+mj-lt"/>
              </a:rPr>
              <a:t/>
            </a:r>
            <a:br>
              <a:rPr lang="en-US" dirty="0" smtClean="0">
                <a:latin typeface="+mj-lt"/>
              </a:rPr>
            </a:br>
            <a:r>
              <a:rPr lang="en-US" dirty="0" smtClean="0">
                <a:latin typeface="+mj-lt"/>
              </a:rPr>
              <a:t/>
            </a:r>
            <a:br>
              <a:rPr lang="en-US" dirty="0" smtClean="0">
                <a:latin typeface="+mj-lt"/>
              </a:rPr>
            </a:br>
            <a:r>
              <a:rPr lang="en-US" dirty="0" smtClean="0">
                <a:latin typeface="+mj-lt"/>
              </a:rPr>
              <a:t/>
            </a:r>
            <a:br>
              <a:rPr lang="en-US" dirty="0" smtClean="0">
                <a:latin typeface="+mj-lt"/>
              </a:rPr>
            </a:br>
            <a:endParaRPr lang="en-US" dirty="0" smtClean="0">
              <a:latin typeface="+mj-lt"/>
            </a:endParaRPr>
          </a:p>
          <a:p>
            <a:pPr>
              <a:buFont typeface="Wingdings 2" pitchFamily="18" charset="2"/>
              <a:buNone/>
              <a:defRPr/>
            </a:pPr>
            <a:r>
              <a:rPr lang="en-US" dirty="0" smtClean="0">
                <a:latin typeface="+mj-lt"/>
              </a:rPr>
              <a:t/>
            </a:r>
            <a:br>
              <a:rPr lang="en-US" dirty="0" smtClean="0">
                <a:latin typeface="+mj-lt"/>
              </a:rPr>
            </a:br>
            <a:r>
              <a:rPr lang="en-US" dirty="0" smtClean="0">
                <a:latin typeface="+mj-lt"/>
              </a:rPr>
              <a:t/>
            </a:r>
            <a:br>
              <a:rPr lang="en-US" dirty="0" smtClean="0">
                <a:latin typeface="+mj-lt"/>
              </a:rPr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lvl="1">
              <a:buFont typeface="Wingdings 2" pitchFamily="18" charset="2"/>
              <a:buNone/>
              <a:defRPr/>
            </a:pPr>
            <a:endParaRPr lang="en-US" dirty="0" smtClean="0"/>
          </a:p>
          <a:p>
            <a:pPr lvl="1">
              <a:defRPr/>
            </a:pPr>
            <a:endParaRPr lang="en-US" dirty="0" smtClean="0"/>
          </a:p>
        </p:txBody>
      </p:sp>
      <p:pic>
        <p:nvPicPr>
          <p:cNvPr id="39940" name="Picture 7" descr="home page h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752600"/>
            <a:ext cx="4914900" cy="3810000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</p:spPr>
      </p:pic>
      <p:sp>
        <p:nvSpPr>
          <p:cNvPr id="6" name="Folded Corner 5"/>
          <p:cNvSpPr/>
          <p:nvPr/>
        </p:nvSpPr>
        <p:spPr>
          <a:xfrm>
            <a:off x="6248400" y="2514600"/>
            <a:ext cx="2438400" cy="990600"/>
          </a:xfrm>
          <a:prstGeom prst="foldedCorner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rgbClr val="FF0000"/>
                </a:solidFill>
              </a:rPr>
              <a:t>Students still log in at www.studyisland.com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3400" y="5715000"/>
            <a:ext cx="670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Teachers can access the student view by clicking the link at the left side of the screen.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5029200"/>
            <a:ext cx="1343025" cy="1285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11" name="Straight Arrow Connector 10"/>
          <p:cNvCxnSpPr/>
          <p:nvPr/>
        </p:nvCxnSpPr>
        <p:spPr>
          <a:xfrm flipV="1">
            <a:off x="5562600" y="6172200"/>
            <a:ext cx="1905000" cy="152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ome page h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057400"/>
            <a:ext cx="5602288" cy="4343400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1000" y="3581400"/>
            <a:ext cx="2286000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>
                <a:latin typeface="Cambria" pitchFamily="18" charset="0"/>
              </a:rPr>
              <a:t>Students can complete assignments created by the teacher. </a:t>
            </a:r>
          </a:p>
        </p:txBody>
      </p:sp>
      <p:sp>
        <p:nvSpPr>
          <p:cNvPr id="5" name="Oval 4"/>
          <p:cNvSpPr/>
          <p:nvPr/>
        </p:nvSpPr>
        <p:spPr>
          <a:xfrm>
            <a:off x="4800600" y="2743200"/>
            <a:ext cx="457200" cy="304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048000" y="4953000"/>
            <a:ext cx="914400" cy="228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324600" y="1143000"/>
            <a:ext cx="22860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dirty="0">
                <a:latin typeface="Cambria" pitchFamily="18" charset="0"/>
              </a:rPr>
              <a:t>Or work independently.  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209800" y="4648200"/>
            <a:ext cx="914400" cy="3048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0800000" flipV="1">
            <a:off x="5181600" y="1828800"/>
            <a:ext cx="1219200" cy="914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 txBox="1">
            <a:spLocks/>
          </p:cNvSpPr>
          <p:nvPr/>
        </p:nvSpPr>
        <p:spPr>
          <a:xfrm>
            <a:off x="457200" y="914400"/>
            <a:ext cx="8229600" cy="1143000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r>
              <a:rPr lang="en-US" sz="5000" u="sng" dirty="0" smtClean="0">
                <a:latin typeface="+mj-lt"/>
                <a:ea typeface="+mj-ea"/>
                <a:cs typeface="+mj-cs"/>
              </a:rPr>
              <a:t>How to use The Island</a:t>
            </a:r>
            <a:endParaRPr lang="en-US" sz="5000" u="sng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609600" y="1752600"/>
            <a:ext cx="8229600" cy="2514600"/>
          </a:xfrm>
          <a:prstGeom prst="rect">
            <a:avLst/>
          </a:prstGeom>
        </p:spPr>
        <p:txBody>
          <a:bodyPr/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150000"/>
              <a:defRPr/>
            </a:pPr>
            <a:r>
              <a:rPr lang="en-US" sz="2600" dirty="0">
                <a:latin typeface="+mj-lt"/>
              </a:rPr>
              <a:t>To work independently: </a:t>
            </a:r>
          </a:p>
          <a:p>
            <a:pPr marL="971550" lvl="1" indent="-514350">
              <a:spcBef>
                <a:spcPct val="20000"/>
              </a:spcBef>
              <a:buClr>
                <a:schemeClr val="accent3"/>
              </a:buClr>
              <a:buSzPct val="100000"/>
              <a:buFont typeface="+mj-lt"/>
              <a:buAutoNum type="arabicPeriod"/>
              <a:defRPr/>
            </a:pPr>
            <a:r>
              <a:rPr lang="en-US" sz="2600" dirty="0">
                <a:latin typeface="+mj-lt"/>
              </a:rPr>
              <a:t>Select a subject.</a:t>
            </a:r>
            <a:br>
              <a:rPr lang="en-US" sz="2600" dirty="0">
                <a:latin typeface="+mj-lt"/>
              </a:rPr>
            </a:br>
            <a:r>
              <a:rPr lang="en-US" sz="2600" dirty="0">
                <a:latin typeface="+mj-lt"/>
              </a:rPr>
              <a:t/>
            </a:r>
            <a:br>
              <a:rPr lang="en-US" sz="2600" dirty="0">
                <a:latin typeface="+mj-lt"/>
              </a:rPr>
            </a:br>
            <a:endParaRPr lang="en-US" sz="2600" dirty="0">
              <a:latin typeface="+mj-lt"/>
            </a:endParaRPr>
          </a:p>
          <a:p>
            <a:pPr marL="971550" lvl="1" indent="-514350">
              <a:spcBef>
                <a:spcPct val="20000"/>
              </a:spcBef>
              <a:buClr>
                <a:schemeClr val="accent3"/>
              </a:buClr>
              <a:buSzPct val="100000"/>
              <a:buFont typeface="+mj-lt"/>
              <a:buAutoNum type="arabicPeriod"/>
              <a:defRPr/>
            </a:pPr>
            <a:r>
              <a:rPr lang="en-US" sz="2600" dirty="0">
                <a:latin typeface="+mj-lt"/>
              </a:rPr>
              <a:t>Select topics </a:t>
            </a:r>
            <a:r>
              <a:rPr lang="en-US" sz="2600" dirty="0">
                <a:latin typeface="Calibri" pitchFamily="34" charset="0"/>
                <a:cs typeface="Calibri" pitchFamily="34" charset="0"/>
              </a:rPr>
              <a:t>and click “Start Studying.”</a:t>
            </a:r>
            <a:endParaRPr lang="en-US" sz="2600" dirty="0">
              <a:latin typeface="+mj-lt"/>
            </a:endParaRPr>
          </a:p>
        </p:txBody>
      </p:sp>
      <p:pic>
        <p:nvPicPr>
          <p:cNvPr id="3" name="Picture 2" descr="subjects tab h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895600"/>
            <a:ext cx="7521575" cy="38100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4" name="Oval 3"/>
          <p:cNvSpPr/>
          <p:nvPr/>
        </p:nvSpPr>
        <p:spPr>
          <a:xfrm>
            <a:off x="3048000" y="2895600"/>
            <a:ext cx="7620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5" name="Picture 4" descr="topics check h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90788" y="4071938"/>
            <a:ext cx="4824412" cy="2389187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6" name="Right Arrow 5"/>
          <p:cNvSpPr/>
          <p:nvPr/>
        </p:nvSpPr>
        <p:spPr>
          <a:xfrm rot="20551117">
            <a:off x="1714270" y="5832098"/>
            <a:ext cx="838200" cy="381000"/>
          </a:xfrm>
          <a:prstGeom prst="rightArrow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7200" y="914400"/>
            <a:ext cx="8229600" cy="1143000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r>
              <a:rPr lang="en-US" sz="5000" u="sng" dirty="0" smtClean="0">
                <a:latin typeface="+mj-lt"/>
                <a:ea typeface="+mj-ea"/>
                <a:cs typeface="+mj-cs"/>
              </a:rPr>
              <a:t>How to use The Island</a:t>
            </a:r>
            <a:endParaRPr lang="en-US" sz="5000" u="sng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00069 L 0.43907 -0.2004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6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Content Placeholder 2"/>
          <p:cNvSpPr>
            <a:spLocks noGrp="1"/>
          </p:cNvSpPr>
          <p:nvPr>
            <p:ph idx="1"/>
          </p:nvPr>
        </p:nvSpPr>
        <p:spPr>
          <a:xfrm>
            <a:off x="381000" y="1706562"/>
            <a:ext cx="8458200" cy="4389438"/>
          </a:xfrm>
        </p:spPr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en-US" dirty="0" smtClean="0">
                <a:latin typeface="+mj-lt"/>
              </a:rPr>
              <a:t>For students to see your assignments they </a:t>
            </a:r>
            <a:r>
              <a:rPr lang="en-US" u="sng" dirty="0" smtClean="0">
                <a:latin typeface="+mj-lt"/>
              </a:rPr>
              <a:t>must</a:t>
            </a:r>
            <a:r>
              <a:rPr lang="en-US" dirty="0" smtClean="0">
                <a:latin typeface="+mj-lt"/>
              </a:rPr>
              <a:t> click on My Classes, select your class from the drop down, and then click on an assignment.</a:t>
            </a:r>
            <a:br>
              <a:rPr lang="en-US" dirty="0" smtClean="0">
                <a:latin typeface="+mj-lt"/>
              </a:rPr>
            </a:br>
            <a:r>
              <a:rPr lang="en-US" dirty="0" smtClean="0">
                <a:latin typeface="+mj-lt"/>
              </a:rPr>
              <a:t/>
            </a:r>
            <a:br>
              <a:rPr lang="en-US" dirty="0" smtClean="0">
                <a:latin typeface="+mj-lt"/>
              </a:rPr>
            </a:br>
            <a:r>
              <a:rPr lang="en-US" dirty="0" smtClean="0">
                <a:latin typeface="+mj-lt"/>
              </a:rPr>
              <a:t/>
            </a:r>
            <a:br>
              <a:rPr lang="en-US" dirty="0" smtClean="0">
                <a:latin typeface="+mj-lt"/>
              </a:rPr>
            </a:br>
            <a:r>
              <a:rPr lang="en-US" dirty="0" smtClean="0">
                <a:latin typeface="+mj-lt"/>
              </a:rPr>
              <a:t/>
            </a:r>
            <a:br>
              <a:rPr lang="en-US" dirty="0" smtClean="0">
                <a:latin typeface="+mj-lt"/>
              </a:rPr>
            </a:br>
            <a:r>
              <a:rPr lang="en-US" dirty="0" smtClean="0">
                <a:latin typeface="+mj-lt"/>
              </a:rPr>
              <a:t/>
            </a:r>
            <a:br>
              <a:rPr lang="en-US" dirty="0" smtClean="0">
                <a:latin typeface="+mj-lt"/>
              </a:rPr>
            </a:br>
            <a:r>
              <a:rPr lang="en-US" dirty="0" smtClean="0">
                <a:latin typeface="+mj-lt"/>
              </a:rPr>
              <a:t/>
            </a:r>
            <a:br>
              <a:rPr lang="en-US" dirty="0" smtClean="0">
                <a:latin typeface="+mj-lt"/>
              </a:rPr>
            </a:br>
            <a:r>
              <a:rPr lang="en-US" dirty="0" smtClean="0">
                <a:latin typeface="+mj-lt"/>
              </a:rPr>
              <a:t/>
            </a:r>
            <a:br>
              <a:rPr lang="en-US" dirty="0" smtClean="0">
                <a:latin typeface="+mj-lt"/>
              </a:rPr>
            </a:br>
            <a:endParaRPr lang="en-US" dirty="0" smtClean="0">
              <a:latin typeface="+mj-lt"/>
            </a:endParaRPr>
          </a:p>
          <a:p>
            <a:pPr>
              <a:buFont typeface="Wingdings 2" pitchFamily="18" charset="2"/>
              <a:buNone/>
              <a:defRPr/>
            </a:pPr>
            <a:r>
              <a:rPr lang="en-US" dirty="0" smtClean="0">
                <a:latin typeface="+mj-lt"/>
              </a:rPr>
              <a:t/>
            </a:r>
            <a:br>
              <a:rPr lang="en-US" dirty="0" smtClean="0">
                <a:latin typeface="+mj-lt"/>
              </a:rPr>
            </a:br>
            <a:r>
              <a:rPr lang="en-US" dirty="0" smtClean="0">
                <a:latin typeface="+mj-lt"/>
              </a:rPr>
              <a:t/>
            </a:r>
            <a:br>
              <a:rPr lang="en-US" dirty="0" smtClean="0">
                <a:latin typeface="+mj-lt"/>
              </a:rPr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lvl="1">
              <a:buFont typeface="Wingdings 2" pitchFamily="18" charset="2"/>
              <a:buNone/>
              <a:defRPr/>
            </a:pPr>
            <a:endParaRPr lang="en-US" dirty="0" smtClean="0"/>
          </a:p>
          <a:p>
            <a:pPr lvl="1">
              <a:defRPr/>
            </a:pPr>
            <a:endParaRPr lang="en-US" dirty="0" smtClean="0"/>
          </a:p>
        </p:txBody>
      </p:sp>
      <p:pic>
        <p:nvPicPr>
          <p:cNvPr id="43012" name="Picture 8" descr="my classes h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895600"/>
            <a:ext cx="1990725" cy="3462338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</p:spPr>
      </p:pic>
      <p:sp>
        <p:nvSpPr>
          <p:cNvPr id="11" name="Oval 10"/>
          <p:cNvSpPr/>
          <p:nvPr/>
        </p:nvSpPr>
        <p:spPr>
          <a:xfrm>
            <a:off x="1371600" y="5410200"/>
            <a:ext cx="1295400" cy="304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3" name="Picture 12" descr="assignments h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3733800"/>
            <a:ext cx="4181475" cy="267493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2590800"/>
            <a:ext cx="4619625" cy="7239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457200" y="762000"/>
            <a:ext cx="8229600" cy="1143000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r>
              <a:rPr lang="en-US" sz="5000" u="sng" dirty="0" smtClean="0">
                <a:latin typeface="+mj-lt"/>
                <a:ea typeface="+mj-ea"/>
                <a:cs typeface="+mj-cs"/>
              </a:rPr>
              <a:t>How to use The Island</a:t>
            </a:r>
            <a:endParaRPr lang="en-US" sz="5000" u="sng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click for report h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4495800"/>
            <a:ext cx="7610475" cy="10287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304800" y="1600200"/>
            <a:ext cx="693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3"/>
              </a:buClr>
              <a:buFont typeface="Arial" pitchFamily="34" charset="0"/>
              <a:buChar char="•"/>
            </a:pPr>
            <a:r>
              <a:rPr lang="en-US" sz="2800" dirty="0" smtClean="0">
                <a:latin typeface="Cambria" pitchFamily="18" charset="0"/>
              </a:rPr>
              <a:t>To view reports in your student’s account:</a:t>
            </a:r>
            <a:endParaRPr lang="en-US" sz="2800" dirty="0">
              <a:latin typeface="Cambr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90600" y="2133600"/>
            <a:ext cx="381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3"/>
                </a:solidFill>
                <a:latin typeface="Cambria" pitchFamily="18" charset="0"/>
              </a:rPr>
              <a:t>1.  </a:t>
            </a:r>
            <a:r>
              <a:rPr lang="en-US" sz="2400" dirty="0" smtClean="0">
                <a:latin typeface="Cambria" pitchFamily="18" charset="0"/>
              </a:rPr>
              <a:t>Log into student account</a:t>
            </a:r>
            <a:endParaRPr lang="en-US" sz="2400" dirty="0">
              <a:latin typeface="Cambr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0600" y="2819400"/>
            <a:ext cx="381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3"/>
                </a:solidFill>
                <a:latin typeface="Cambria" pitchFamily="18" charset="0"/>
              </a:rPr>
              <a:t>2.  </a:t>
            </a:r>
            <a:r>
              <a:rPr lang="en-US" sz="2400" dirty="0" smtClean="0">
                <a:latin typeface="Cambria" pitchFamily="18" charset="0"/>
              </a:rPr>
              <a:t>Select program</a:t>
            </a:r>
            <a:endParaRPr lang="en-US" sz="2400" dirty="0">
              <a:latin typeface="Cambr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90600" y="3962400"/>
            <a:ext cx="502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3"/>
                </a:solidFill>
                <a:latin typeface="Cambria" pitchFamily="18" charset="0"/>
              </a:rPr>
              <a:t>3.  </a:t>
            </a:r>
            <a:r>
              <a:rPr lang="en-US" sz="2400" dirty="0" smtClean="0">
                <a:latin typeface="Cambria" pitchFamily="18" charset="0"/>
              </a:rPr>
              <a:t>Click the  “View Reports” icon </a:t>
            </a:r>
            <a:endParaRPr lang="en-US" sz="2400" dirty="0">
              <a:latin typeface="Cambria" pitchFamily="18" charset="0"/>
            </a:endParaRPr>
          </a:p>
        </p:txBody>
      </p:sp>
      <p:pic>
        <p:nvPicPr>
          <p:cNvPr id="13" name="Picture 12" descr="subjects tab h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3352800"/>
            <a:ext cx="7334250" cy="371475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14" name="Oval 13"/>
          <p:cNvSpPr/>
          <p:nvPr/>
        </p:nvSpPr>
        <p:spPr>
          <a:xfrm>
            <a:off x="3048000" y="3352800"/>
            <a:ext cx="7620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7696200" y="4800600"/>
            <a:ext cx="4572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457200" y="762000"/>
            <a:ext cx="8229600" cy="1143000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r>
              <a:rPr lang="en-US" sz="5000" u="sng" dirty="0" smtClean="0">
                <a:latin typeface="+mj-lt"/>
                <a:ea typeface="+mj-ea"/>
                <a:cs typeface="+mj-cs"/>
              </a:rPr>
              <a:t>How to use The Island</a:t>
            </a:r>
            <a:endParaRPr lang="en-US" sz="5000" u="sng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3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4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5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6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4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opics icons h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4267200"/>
            <a:ext cx="7172325" cy="8572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2362200"/>
            <a:ext cx="6734175" cy="102393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295400" y="1752600"/>
            <a:ext cx="6705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While teacher reports still reflect the classic Study Island icons.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447800" y="3668713"/>
            <a:ext cx="67056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High School students now see more age-appropriate icons.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143000" y="5562600"/>
            <a:ext cx="7162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solidFill>
                  <a:srgbClr val="FF0000"/>
                </a:solidFill>
              </a:rPr>
              <a:t>Study Island is working to enhance the high school teacher interface in order to add congruency between the two views.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838200"/>
            <a:ext cx="8229600" cy="1143000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r>
              <a:rPr lang="en-US" sz="5000" u="sng" dirty="0" smtClean="0">
                <a:latin typeface="+mj-lt"/>
                <a:ea typeface="+mj-ea"/>
                <a:cs typeface="+mj-cs"/>
              </a:rPr>
              <a:t>Helpful Hint</a:t>
            </a:r>
            <a:endParaRPr lang="en-US" sz="5000" u="sng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8600" y="1447800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Berlin Sans FB" pitchFamily="34" charset="0"/>
              </a:rPr>
              <a:t>An awesome Career Planning section with a Resume Builder and Interview Tips with videos</a:t>
            </a:r>
            <a:endParaRPr lang="en-US" sz="2400" dirty="0">
              <a:latin typeface="Berlin Sans FB" pitchFamily="34" charset="0"/>
            </a:endParaRPr>
          </a:p>
        </p:txBody>
      </p:sp>
      <p:pic>
        <p:nvPicPr>
          <p:cNvPr id="12" name="Picture 11" descr="resumebuild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2509838"/>
            <a:ext cx="5077281" cy="404336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3" name="Picture 12" descr="interviewtip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38600" y="3124200"/>
            <a:ext cx="4719230" cy="301882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57200" y="685800"/>
            <a:ext cx="8229600" cy="1143000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r>
              <a:rPr lang="en-US" sz="5000" u="sng" dirty="0" smtClean="0">
                <a:latin typeface="+mj-lt"/>
                <a:ea typeface="+mj-ea"/>
                <a:cs typeface="+mj-cs"/>
              </a:rPr>
              <a:t>What else is new?</a:t>
            </a:r>
            <a:endParaRPr lang="en-US" sz="5000" u="sng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8600" y="1447800"/>
            <a:ext cx="6934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Berlin Sans FB" pitchFamily="34" charset="0"/>
              </a:rPr>
              <a:t>Student polls, famous quotes, daily history facts, tips on the college application process, and a student forum for collaborative learning! </a:t>
            </a:r>
            <a:endParaRPr lang="en-US" sz="2400" dirty="0">
              <a:latin typeface="Berlin Sans FB" pitchFamily="34" charset="0"/>
            </a:endParaRPr>
          </a:p>
        </p:txBody>
      </p:sp>
      <p:pic>
        <p:nvPicPr>
          <p:cNvPr id="7" name="Picture 6" descr="foru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3200400"/>
            <a:ext cx="4495800" cy="337413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 descr="collegetip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95600" y="2743200"/>
            <a:ext cx="5105400" cy="354895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 descr="sid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10400" y="1066800"/>
            <a:ext cx="1906343" cy="510540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457200" y="639096"/>
            <a:ext cx="8229600" cy="1143000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r>
              <a:rPr lang="en-US" sz="5000" u="sng" dirty="0" smtClean="0">
                <a:latin typeface="+mj-lt"/>
                <a:ea typeface="+mj-ea"/>
                <a:cs typeface="+mj-cs"/>
              </a:rPr>
              <a:t>What else is new?</a:t>
            </a:r>
            <a:endParaRPr lang="en-US" sz="5000" u="sng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2">
      <a:dk1>
        <a:sysClr val="windowText" lastClr="000000"/>
      </a:dk1>
      <a:lt1>
        <a:sysClr val="window" lastClr="FFFFFF"/>
      </a:lt1>
      <a:dk2>
        <a:srgbClr val="FFFFFF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59A9F2"/>
      </a:accent5>
      <a:accent6>
        <a:srgbClr val="5DF0F6"/>
      </a:accent6>
      <a:hlink>
        <a:srgbClr val="21B2C8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364</TotalTime>
  <Words>267</Words>
  <Application>Microsoft Office PowerPoint</Application>
  <PresentationFormat>On-screen Show (4:3)</PresentationFormat>
  <Paragraphs>40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Jennifer.Hayes</dc:creator>
  <cp:lastModifiedBy>Laura J. Lopez</cp:lastModifiedBy>
  <cp:revision>134</cp:revision>
  <dcterms:created xsi:type="dcterms:W3CDTF">2010-10-05T20:37:09Z</dcterms:created>
  <dcterms:modified xsi:type="dcterms:W3CDTF">2011-05-18T19:49:00Z</dcterms:modified>
</cp:coreProperties>
</file>